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10"/>
  </p:handoutMasterIdLst>
  <p:sldIdLst>
    <p:sldId id="262" r:id="rId2"/>
    <p:sldId id="264" r:id="rId3"/>
    <p:sldId id="265" r:id="rId4"/>
    <p:sldId id="261" r:id="rId5"/>
    <p:sldId id="259" r:id="rId6"/>
    <p:sldId id="258" r:id="rId7"/>
    <p:sldId id="257" r:id="rId8"/>
    <p:sldId id="260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71717"/>
    <a:srgbClr val="FFFFFF"/>
    <a:srgbClr val="080808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79" autoAdjust="0"/>
    <p:restoredTop sz="94673" autoAdjust="0"/>
  </p:normalViewPr>
  <p:slideViewPr>
    <p:cSldViewPr>
      <p:cViewPr>
        <p:scale>
          <a:sx n="200" d="100"/>
          <a:sy n="200" d="100"/>
        </p:scale>
        <p:origin x="-4218" y="-31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81" d="100"/>
          <a:sy n="81" d="100"/>
        </p:scale>
        <p:origin x="3042" y="108"/>
      </p:cViewPr>
      <p:guideLst/>
    </p:cSldViewPr>
  </p:notesViewPr>
  <p:gridSpacing cx="38100" cy="381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712EBFB-0C8A-E8FE-1233-0A739ED7D25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45079D8-8B64-30BC-E4EC-C9BB225FDF4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F4D2D5-68D0-450C-8FEB-F183E6B1D073}" type="datetimeFigureOut">
              <a:rPr lang="en-US" smtClean="0"/>
              <a:t>11/17/2023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0FE8CF-159E-4C04-CC05-7B1895C49F9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F7270D-4DAC-0CF1-A7B7-0622397AF2B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F41D66-4745-4A6A-8861-AF76DA2F4C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86847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2999F2EA-0998-DC04-1B04-23AED557C17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3490" y="2301363"/>
            <a:ext cx="10978910" cy="39544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latin typeface="Helvetica Neue" panose="02000503000000020004" pitchFamily="50"/>
              </a:defRPr>
            </a:lvl1pPr>
          </a:lstStyle>
          <a:p>
            <a:endParaRPr lang="en-US" dirty="0"/>
          </a:p>
        </p:txBody>
      </p:sp>
      <p:sp>
        <p:nvSpPr>
          <p:cNvPr id="29" name="Title 28">
            <a:extLst>
              <a:ext uri="{FF2B5EF4-FFF2-40B4-BE49-F238E27FC236}">
                <a16:creationId xmlns:a16="http://schemas.microsoft.com/office/drawing/2014/main" id="{1C8BF010-3175-48DB-D917-335555A368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3488" y="342900"/>
            <a:ext cx="10978910" cy="1325563"/>
          </a:xfrm>
          <a:prstGeom prst="rect">
            <a:avLst/>
          </a:prstGeom>
        </p:spPr>
        <p:txBody>
          <a:bodyPr/>
          <a:lstStyle>
            <a:lvl1pPr>
              <a:defRPr sz="4400">
                <a:solidFill>
                  <a:schemeClr val="bg1"/>
                </a:solidFill>
                <a:latin typeface="HelveticaNeueLT Std Med" panose="020B0604020202020204" pitchFamily="34" charset="0"/>
                <a:ea typeface="SF Pro Display" pitchFamily="50" charset="0"/>
              </a:defRPr>
            </a:lvl1pPr>
          </a:lstStyle>
          <a:p>
            <a:r>
              <a:rPr lang="en-US" dirty="0"/>
              <a:t>Circular Separable Convolution</a:t>
            </a:r>
            <a:br>
              <a:rPr lang="en-US" dirty="0"/>
            </a:br>
            <a:r>
              <a:rPr lang="en-US" dirty="0"/>
              <a:t>Depth of Field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B25F9EA5-62C0-5040-5085-3662A23040C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3488" y="1836226"/>
            <a:ext cx="10979150" cy="29737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GPU Compute Shader Implementation in Unity HDRP</a:t>
            </a:r>
          </a:p>
        </p:txBody>
      </p:sp>
    </p:spTree>
    <p:extLst>
      <p:ext uri="{BB962C8B-B14F-4D97-AF65-F5344CB8AC3E}">
        <p14:creationId xmlns:p14="http://schemas.microsoft.com/office/powerpoint/2010/main" val="16463023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3">
            <a:extLst>
              <a:ext uri="{FF2B5EF4-FFF2-40B4-BE49-F238E27FC236}">
                <a16:creationId xmlns:a16="http://schemas.microsoft.com/office/drawing/2014/main" id="{BCCF9E13-5581-2891-E5D9-02BD81B5B618}"/>
              </a:ext>
            </a:extLst>
          </p:cNvPr>
          <p:cNvSpPr txBox="1">
            <a:spLocks/>
          </p:cNvSpPr>
          <p:nvPr userDrawn="1"/>
        </p:nvSpPr>
        <p:spPr>
          <a:xfrm>
            <a:off x="7162800" y="6400800"/>
            <a:ext cx="3848100" cy="230832"/>
          </a:xfrm>
          <a:prstGeom prst="rect">
            <a:avLst/>
          </a:prstGeom>
          <a:noFill/>
        </p:spPr>
        <p:txBody>
          <a:bodyPr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/>
              <a:t>CIRCULAR SEPARABLE CONVOLUTION DEPTH OF FIELD</a:t>
            </a:r>
            <a:endParaRPr lang="en-US" altLang="en-US" dirty="0">
              <a:solidFill>
                <a:schemeClr val="bg1"/>
              </a:solidFill>
              <a:latin typeface="SF Pro Display" pitchFamily="50" charset="0"/>
              <a:ea typeface="SF Pro Display" pitchFamily="50" charset="0"/>
            </a:endParaRP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6CE5EAF8-9EC9-1C85-9751-7F42593AD5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3470" y="342900"/>
            <a:ext cx="10979150" cy="495300"/>
          </a:xfrm>
          <a:prstGeom prst="rect">
            <a:avLst/>
          </a:prstGeom>
        </p:spPr>
        <p:txBody>
          <a:bodyPr/>
          <a:lstStyle>
            <a:lvl1pPr>
              <a:defRPr sz="3200">
                <a:latin typeface="HelveticaNeueLT Std Med" panose="020B0604020202020204" pitchFamily="34" charset="0"/>
              </a:defRPr>
            </a:lvl1pPr>
          </a:lstStyle>
          <a:p>
            <a:r>
              <a:rPr lang="en-US" dirty="0"/>
              <a:t>Heading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DE191DE0-5C46-5429-E3B6-ECB8D7274C9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3250" y="1066800"/>
            <a:ext cx="10979150" cy="51816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83408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80808"/>
            </a:gs>
            <a:gs pos="100000">
              <a:srgbClr val="000000">
                <a:lumMod val="5000"/>
              </a:srgb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4">
            <a:extLst>
              <a:ext uri="{FF2B5EF4-FFF2-40B4-BE49-F238E27FC236}">
                <a16:creationId xmlns:a16="http://schemas.microsoft.com/office/drawing/2014/main" id="{2794664B-EC3B-2819-7159-6A3B8EED68E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1234227" y="6400800"/>
            <a:ext cx="348172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fld id="{07BB84C9-EEFF-45CD-864F-ED609D1C3183}" type="slidenum"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+mj-lt"/>
                <a:ea typeface="SF Pro Display" pitchFamily="50" charset="0"/>
                <a:cs typeface="Times New Roman" panose="02020603050405020304" pitchFamily="18" charset="0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t>‹#›</a:t>
            </a:fld>
            <a:endParaRPr kumimoji="0" lang="en-US" altLang="en-US" sz="9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lt"/>
              <a:ea typeface="SF Pro Display" pitchFamily="50" charset="0"/>
            </a:endParaRPr>
          </a:p>
        </p:txBody>
      </p:sp>
      <p:sp>
        <p:nvSpPr>
          <p:cNvPr id="17" name="Text Placeholder 33">
            <a:extLst>
              <a:ext uri="{FF2B5EF4-FFF2-40B4-BE49-F238E27FC236}">
                <a16:creationId xmlns:a16="http://schemas.microsoft.com/office/drawing/2014/main" id="{606FB5ED-0DEF-A080-1764-8CDE450440ED}"/>
              </a:ext>
            </a:extLst>
          </p:cNvPr>
          <p:cNvSpPr txBox="1">
            <a:spLocks/>
          </p:cNvSpPr>
          <p:nvPr userDrawn="1"/>
        </p:nvSpPr>
        <p:spPr>
          <a:xfrm>
            <a:off x="571500" y="6400800"/>
            <a:ext cx="6858220" cy="230832"/>
          </a:xfrm>
          <a:prstGeom prst="rect">
            <a:avLst/>
          </a:prstGeom>
          <a:noFill/>
        </p:spPr>
        <p:txBody>
          <a:bodyPr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dirty="0">
                <a:solidFill>
                  <a:schemeClr val="bg1"/>
                </a:solidFill>
                <a:latin typeface="+mj-lt"/>
                <a:ea typeface="SF Pro Display" pitchFamily="50" charset="0"/>
                <a:cs typeface="Times New Roman" panose="02020603050405020304" pitchFamily="18" charset="0"/>
              </a:rPr>
              <a:t>ICCS 311: FUNCTIONAL AND PARALLEL PROGRAMMING  | STUDENT PROJECT | AUSTIN J. MADDISON 6481268</a:t>
            </a:r>
            <a:endParaRPr lang="en-US" altLang="en-US" dirty="0">
              <a:solidFill>
                <a:schemeClr val="bg1"/>
              </a:solidFill>
              <a:latin typeface="+mj-lt"/>
              <a:ea typeface="SF Pro Display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35150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sv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A street light on a street&#10;&#10;Description automatically generated">
            <a:extLst>
              <a:ext uri="{FF2B5EF4-FFF2-40B4-BE49-F238E27FC236}">
                <a16:creationId xmlns:a16="http://schemas.microsoft.com/office/drawing/2014/main" id="{75A3EBEE-070D-20E3-8FAB-003C35ED3BC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31" b="10131"/>
          <a:stretch>
            <a:fillRect/>
          </a:stretch>
        </p:blipFill>
        <p:spPr>
          <a:xfrm>
            <a:off x="342900" y="1981200"/>
            <a:ext cx="5372100" cy="3954463"/>
          </a:xfrm>
        </p:spPr>
      </p:pic>
      <p:sp>
        <p:nvSpPr>
          <p:cNvPr id="17" name="Title 16">
            <a:extLst>
              <a:ext uri="{FF2B5EF4-FFF2-40B4-BE49-F238E27FC236}">
                <a16:creationId xmlns:a16="http://schemas.microsoft.com/office/drawing/2014/main" id="{5B6DD032-EEAC-4A94-DA99-B97C8756DE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500" y="228600"/>
            <a:ext cx="11772900" cy="1089537"/>
          </a:xfrm>
        </p:spPr>
        <p:txBody>
          <a:bodyPr/>
          <a:lstStyle/>
          <a:p>
            <a:r>
              <a:rPr lang="en-US" sz="4000" dirty="0"/>
              <a:t>Circular Separable Convolution</a:t>
            </a:r>
            <a:br>
              <a:rPr lang="en-US" sz="4000" dirty="0"/>
            </a:br>
            <a:r>
              <a:rPr lang="en-US" sz="4000" dirty="0"/>
              <a:t>Depth Of Field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3D19E9EE-0197-A383-4135-EF53C44614D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90500" y="1409700"/>
            <a:ext cx="11772900" cy="297374"/>
          </a:xfrm>
        </p:spPr>
        <p:txBody>
          <a:bodyPr/>
          <a:lstStyle/>
          <a:p>
            <a:r>
              <a:rPr lang="en-US" sz="1400" dirty="0"/>
              <a:t>GPU COMPUTE SHADER IMPLEMENTATION IN UNITY HDRP</a:t>
            </a:r>
          </a:p>
        </p:txBody>
      </p:sp>
      <p:pic>
        <p:nvPicPr>
          <p:cNvPr id="8" name="Picture Placeholder 6">
            <a:extLst>
              <a:ext uri="{FF2B5EF4-FFF2-40B4-BE49-F238E27FC236}">
                <a16:creationId xmlns:a16="http://schemas.microsoft.com/office/drawing/2014/main" id="{9BC88C85-59E4-8541-C9C7-6B825A6EC4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31" b="10131"/>
          <a:stretch/>
        </p:blipFill>
        <p:spPr>
          <a:xfrm>
            <a:off x="5715000" y="1981200"/>
            <a:ext cx="5372102" cy="3954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259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1A91B4BD-C535-36C4-BAE7-5763BB2D47C1}"/>
              </a:ext>
            </a:extLst>
          </p:cNvPr>
          <p:cNvGrpSpPr/>
          <p:nvPr/>
        </p:nvGrpSpPr>
        <p:grpSpPr>
          <a:xfrm>
            <a:off x="603470" y="1866900"/>
            <a:ext cx="11035736" cy="3390900"/>
            <a:chOff x="603470" y="1390650"/>
            <a:chExt cx="11283730" cy="34671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B940D62-F341-641E-8EBF-71AA9BFB74E9}"/>
                </a:ext>
              </a:extLst>
            </p:cNvPr>
            <p:cNvSpPr/>
            <p:nvPr/>
          </p:nvSpPr>
          <p:spPr>
            <a:xfrm>
              <a:off x="603470" y="1390650"/>
              <a:ext cx="11283730" cy="3467100"/>
            </a:xfrm>
            <a:prstGeom prst="rect">
              <a:avLst/>
            </a:prstGeom>
            <a:solidFill>
              <a:srgbClr val="FFFFF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1E060128-FCA3-C644-2F50-F3473A8225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9484" y="1759793"/>
              <a:ext cx="10431701" cy="2728813"/>
            </a:xfrm>
            <a:prstGeom prst="rect">
              <a:avLst/>
            </a:prstGeom>
            <a:noFill/>
            <a:ln w="307975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C5924EC-2E26-430D-64CB-B483C92B1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Unity’s High Definition Rendering Pipeline (HDRP)</a:t>
            </a:r>
          </a:p>
        </p:txBody>
      </p:sp>
    </p:spTree>
    <p:extLst>
      <p:ext uri="{BB962C8B-B14F-4D97-AF65-F5344CB8AC3E}">
        <p14:creationId xmlns:p14="http://schemas.microsoft.com/office/powerpoint/2010/main" val="1382104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1A91B4BD-C535-36C4-BAE7-5763BB2D47C1}"/>
              </a:ext>
            </a:extLst>
          </p:cNvPr>
          <p:cNvGrpSpPr/>
          <p:nvPr/>
        </p:nvGrpSpPr>
        <p:grpSpPr>
          <a:xfrm>
            <a:off x="-7200900" y="1104900"/>
            <a:ext cx="16677601" cy="5124450"/>
            <a:chOff x="603470" y="1390650"/>
            <a:chExt cx="11283730" cy="34671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B940D62-F341-641E-8EBF-71AA9BFB74E9}"/>
                </a:ext>
              </a:extLst>
            </p:cNvPr>
            <p:cNvSpPr/>
            <p:nvPr/>
          </p:nvSpPr>
          <p:spPr>
            <a:xfrm>
              <a:off x="603470" y="1390650"/>
              <a:ext cx="11283730" cy="3467100"/>
            </a:xfrm>
            <a:prstGeom prst="rect">
              <a:avLst/>
            </a:prstGeom>
            <a:solidFill>
              <a:srgbClr val="FFFFF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1E060128-FCA3-C644-2F50-F3473A8225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9484" y="1759793"/>
              <a:ext cx="10431701" cy="2728813"/>
            </a:xfrm>
            <a:prstGeom prst="rect">
              <a:avLst/>
            </a:prstGeom>
            <a:noFill/>
            <a:ln w="307975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C5924EC-2E26-430D-64CB-B483C92B1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Unity’s High Definition Rendering Pipeline (HDRP)</a:t>
            </a:r>
          </a:p>
        </p:txBody>
      </p:sp>
    </p:spTree>
    <p:extLst>
      <p:ext uri="{BB962C8B-B14F-4D97-AF65-F5344CB8AC3E}">
        <p14:creationId xmlns:p14="http://schemas.microsoft.com/office/powerpoint/2010/main" val="37612214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340A045-2E58-E126-1E0D-74246B647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screenshot of a computer generated image&#10;&#10;Description automatically generated">
            <a:extLst>
              <a:ext uri="{FF2B5EF4-FFF2-40B4-BE49-F238E27FC236}">
                <a16:creationId xmlns:a16="http://schemas.microsoft.com/office/drawing/2014/main" id="{217EC7EA-2469-F11B-1889-952C10A1CE2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t="-6329" b="-6329"/>
          <a:stretch/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7508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1D95465-D97C-C913-4B49-D6B6EC4284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B9B982A-5043-541B-B310-0ADACDA0716F}"/>
              </a:ext>
            </a:extLst>
          </p:cNvPr>
          <p:cNvSpPr/>
          <p:nvPr/>
        </p:nvSpPr>
        <p:spPr>
          <a:xfrm>
            <a:off x="603470" y="1333500"/>
            <a:ext cx="10826530" cy="4381500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8512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3CF029F-F810-D7D3-5FB3-F54C8F87868F}"/>
              </a:ext>
            </a:extLst>
          </p:cNvPr>
          <p:cNvSpPr/>
          <p:nvPr/>
        </p:nvSpPr>
        <p:spPr>
          <a:xfrm>
            <a:off x="603470" y="2324100"/>
            <a:ext cx="4959130" cy="2425700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88179A-EF92-1B8C-2D9F-B6205D304A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Graphic 1">
            <a:extLst>
              <a:ext uri="{FF2B5EF4-FFF2-40B4-BE49-F238E27FC236}">
                <a16:creationId xmlns:a16="http://schemas.microsoft.com/office/drawing/2014/main" id="{B4C30DFF-43A5-09C3-13BE-EF34B9E3A29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-3156" r="74"/>
          <a:stretch/>
        </p:blipFill>
        <p:spPr>
          <a:xfrm>
            <a:off x="1009290" y="2822849"/>
            <a:ext cx="4197130" cy="160469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123114E-0470-D17D-0D47-25D19CEF4EE6}"/>
              </a:ext>
            </a:extLst>
          </p:cNvPr>
          <p:cNvSpPr/>
          <p:nvPr/>
        </p:nvSpPr>
        <p:spPr>
          <a:xfrm>
            <a:off x="5867400" y="2299608"/>
            <a:ext cx="5315310" cy="2425700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"/>
          </a:p>
        </p:txBody>
      </p:sp>
      <p:pic>
        <p:nvPicPr>
          <p:cNvPr id="5" name="Graphic 1">
            <a:extLst>
              <a:ext uri="{FF2B5EF4-FFF2-40B4-BE49-F238E27FC236}">
                <a16:creationId xmlns:a16="http://schemas.microsoft.com/office/drawing/2014/main" id="{1AD62B60-189D-CB9F-5262-A7E6F652C7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93045" y="2747230"/>
            <a:ext cx="3276600" cy="183017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1935E63-54E6-0A93-501D-19F04C49FB2B}"/>
                  </a:ext>
                </a:extLst>
              </p:cNvPr>
              <p:cNvSpPr txBox="1"/>
              <p:nvPr/>
            </p:nvSpPr>
            <p:spPr>
              <a:xfrm>
                <a:off x="60574" y="4891098"/>
                <a:ext cx="6094562" cy="4071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  <m:sSup>
                            <m:sSup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sup>
                      </m:sSup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i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sSup>
                                    <m:sSupPr>
                                      <m:ctrlPr>
                                        <a:rPr lang="en-US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func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i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sSup>
                                    <m:sSupPr>
                                      <m:ctrlPr>
                                        <a:rPr lang="en-US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1935E63-54E6-0A93-501D-19F04C49FB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74" y="4891098"/>
                <a:ext cx="6094562" cy="40716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Graphic 1">
            <a:extLst>
              <a:ext uri="{FF2B5EF4-FFF2-40B4-BE49-F238E27FC236}">
                <a16:creationId xmlns:a16="http://schemas.microsoft.com/office/drawing/2014/main" id="{9DD1867B-7032-899F-95AB-C775D93F8BB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500250" y="2758498"/>
            <a:ext cx="1551854" cy="180763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F467000-B405-FAA5-98A9-EE0FB277E59A}"/>
                  </a:ext>
                </a:extLst>
              </p:cNvPr>
              <p:cNvSpPr txBox="1"/>
              <p:nvPr/>
            </p:nvSpPr>
            <p:spPr>
              <a:xfrm>
                <a:off x="5469008" y="4925970"/>
                <a:ext cx="6094562" cy="3919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𝐶𝑜𝑙𝑜𝑟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𝐴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𝑟𝑒𝑎𝑙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𝐵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𝑖𝑚𝑎𝑔𝑖𝑛𝑎𝑟𝑦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F467000-B405-FAA5-98A9-EE0FB277E5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9008" y="4925970"/>
                <a:ext cx="6094562" cy="391902"/>
              </a:xfrm>
              <a:prstGeom prst="rect">
                <a:avLst/>
              </a:prstGeom>
              <a:blipFill>
                <a:blip r:embed="rId9"/>
                <a:stretch>
                  <a:fillRect b="-109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029686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1">
            <a:extLst>
              <a:ext uri="{FF2B5EF4-FFF2-40B4-BE49-F238E27FC236}">
                <a16:creationId xmlns:a16="http://schemas.microsoft.com/office/drawing/2014/main" id="{66D972A9-C48E-D19E-02BA-640BB9BAEE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52800" y="1371600"/>
            <a:ext cx="6199516" cy="3962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7668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284FB2-4FAC-35DA-552D-8A9B568606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pic>
        <p:nvPicPr>
          <p:cNvPr id="4" name="Graphic 1">
            <a:extLst>
              <a:ext uri="{FF2B5EF4-FFF2-40B4-BE49-F238E27FC236}">
                <a16:creationId xmlns:a16="http://schemas.microsoft.com/office/drawing/2014/main" id="{5E70AD1B-01DF-02E8-9028-E9906A697A52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6325" y="2324894"/>
            <a:ext cx="10039350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9161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">
      <a:dk1>
        <a:srgbClr val="E9E9E9"/>
      </a:dk1>
      <a:lt1>
        <a:srgbClr val="E9E9E9"/>
      </a:lt1>
      <a:dk2>
        <a:srgbClr val="E9E9E9"/>
      </a:dk2>
      <a:lt2>
        <a:srgbClr val="E9E9E9"/>
      </a:lt2>
      <a:accent1>
        <a:srgbClr val="7F7F7F"/>
      </a:accent1>
      <a:accent2>
        <a:srgbClr val="7F7F7F"/>
      </a:accent2>
      <a:accent3>
        <a:srgbClr val="7F7F7F"/>
      </a:accent3>
      <a:accent4>
        <a:srgbClr val="7F7F7F"/>
      </a:accent4>
      <a:accent5>
        <a:srgbClr val="7F7F7F"/>
      </a:accent5>
      <a:accent6>
        <a:srgbClr val="7F7F7F"/>
      </a:accent6>
      <a:hlink>
        <a:srgbClr val="9CC3E5"/>
      </a:hlink>
      <a:folHlink>
        <a:srgbClr val="9CC3E5"/>
      </a:folHlink>
    </a:clrScheme>
    <a:fontScheme name="Custom 2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360</TotalTime>
  <Words>45</Words>
  <Application>Microsoft Office PowerPoint</Application>
  <PresentationFormat>Widescreen</PresentationFormat>
  <Paragraphs>6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6" baseType="lpstr">
      <vt:lpstr>Arial</vt:lpstr>
      <vt:lpstr>Calibri</vt:lpstr>
      <vt:lpstr>Cambria Math</vt:lpstr>
      <vt:lpstr>Helvetica</vt:lpstr>
      <vt:lpstr>Helvetica Neue</vt:lpstr>
      <vt:lpstr>HelveticaNeueLT Std Med</vt:lpstr>
      <vt:lpstr>SF Pro Display</vt:lpstr>
      <vt:lpstr>Office Theme</vt:lpstr>
      <vt:lpstr>Circular Separable Convolution Depth Of Field</vt:lpstr>
      <vt:lpstr>Unity’s High Definition Rendering Pipeline (HDRP)</vt:lpstr>
      <vt:lpstr>Unity’s High Definition Rendering Pipeline (HDRP)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Austin Maddison</dc:creator>
  <cp:lastModifiedBy>Austin Maddison</cp:lastModifiedBy>
  <cp:revision>11</cp:revision>
  <dcterms:created xsi:type="dcterms:W3CDTF">2023-11-08T04:55:14Z</dcterms:created>
  <dcterms:modified xsi:type="dcterms:W3CDTF">2023-11-17T09:14:18Z</dcterms:modified>
</cp:coreProperties>
</file>